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0" r:id="rId3"/>
    <p:sldId id="288" r:id="rId4"/>
    <p:sldId id="289" r:id="rId5"/>
    <p:sldId id="286" r:id="rId6"/>
    <p:sldId id="292" r:id="rId7"/>
    <p:sldId id="287" r:id="rId8"/>
    <p:sldId id="290" r:id="rId9"/>
    <p:sldId id="285" r:id="rId10"/>
    <p:sldId id="291" r:id="rId11"/>
    <p:sldId id="280" r:id="rId12"/>
    <p:sldId id="284" r:id="rId13"/>
    <p:sldId id="281" r:id="rId14"/>
    <p:sldId id="283" r:id="rId15"/>
    <p:sldId id="28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1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0AC728-4B8E-402F-9B01-91B0005103EB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CE821AA-D56C-4E30-A06A-9297EC4ED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041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46077C-F133-4C02-BC9E-1BDAFCFAB2F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111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C315C-31E2-444F-94C6-0C9ECE432A58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22DF7-45BB-4D54-A045-7415F96D6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2F2F-E742-4AC4-83F9-B5C9905BCF59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0CCF-8F8B-476A-A943-91AB8404C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AC213-8870-41D6-8D79-21D4DFF95114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1D425-57C6-4E30-A258-7B9155719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9F5B6-6AB5-4A7C-8BDF-879641498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47863-926E-4380-85C5-A8DB57B7EF20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52F42-102C-42C1-B181-38D63DCD7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7A779-4502-4E9D-8E36-39EE813C6E32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F279-6353-4573-97F7-C46503256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BA86C-20AA-4571-93D7-CB0D08C6A3CD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A47AB-3C55-4022-BFF7-E3A25EF19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C92E-F21F-452A-9CAF-984552F7A02C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75FD4-241C-49A4-A3A4-F3BF25DE7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EE2A6-8086-45ED-A6C5-FF903667FFF2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4D9C-8846-41D1-8CC7-90AAEFFFC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858B0-22D2-4E91-834F-C0930726C02E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C2AC-396D-4AA5-B916-17502B3AB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5F596-1F3F-4100-B3F7-B96D2F936F10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5B5A5-BBBC-4C0A-8C24-549E1FA31E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FB96B-F33B-40D0-A065-D98716C30524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A8540-2171-4183-AE10-0CE1EABF37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B001B7-97E7-4670-894A-8620397FF930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F61EA0-994A-4E47-B717-9EDF03EB8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1060;&#1086;&#1085;.wa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0" y="0"/>
            <a:ext cx="2916238" cy="2276475"/>
          </a:xfrm>
          <a:prstGeom prst="rect">
            <a:avLst/>
          </a:prstGeom>
          <a:solidFill>
            <a:srgbClr val="C2FF17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144838" y="77393"/>
            <a:ext cx="6156325" cy="4581525"/>
          </a:xfrm>
          <a:prstGeom prst="rect">
            <a:avLst/>
          </a:prstGeom>
          <a:solidFill>
            <a:srgbClr val="FFFF5F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 rot="-5400000">
            <a:off x="-477043" y="3393281"/>
            <a:ext cx="6858000" cy="71437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179512" y="1556791"/>
            <a:ext cx="88216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5400" b="1" i="1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Принципы здорового питания школьников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400" i="1" dirty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6" name="Picture 8" descr="Изображение">
            <a:hlinkClick r:id="rId3" action="ppaction://hlinkfile"/>
          </p:cNvPr>
          <p:cNvPicPr preferRelativeResize="0"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0F4F5"/>
              </a:clrFrom>
              <a:clrTo>
                <a:srgbClr val="F0F4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58"/>
          <a:stretch>
            <a:fillRect/>
          </a:stretch>
        </p:blipFill>
        <p:spPr bwMode="auto">
          <a:xfrm flipH="1">
            <a:off x="2786062" y="1"/>
            <a:ext cx="116861" cy="97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Rectangle 6"/>
          <p:cNvSpPr>
            <a:spLocks noChangeArrowheads="1"/>
          </p:cNvSpPr>
          <p:nvPr/>
        </p:nvSpPr>
        <p:spPr bwMode="auto">
          <a:xfrm rot="-5400000">
            <a:off x="5679282" y="3393281"/>
            <a:ext cx="6858000" cy="71437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Rectangle 7"/>
          <p:cNvSpPr>
            <a:spLocks noChangeArrowheads="1"/>
          </p:cNvSpPr>
          <p:nvPr/>
        </p:nvSpPr>
        <p:spPr bwMode="auto">
          <a:xfrm>
            <a:off x="0" y="4508500"/>
            <a:ext cx="9144000" cy="71438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Rectangle 7"/>
          <p:cNvSpPr>
            <a:spLocks noChangeArrowheads="1"/>
          </p:cNvSpPr>
          <p:nvPr/>
        </p:nvSpPr>
        <p:spPr bwMode="auto">
          <a:xfrm>
            <a:off x="0" y="0"/>
            <a:ext cx="9144000" cy="71438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126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НЕОБХОДИМЫЕ ПРОДУКТЫ</a:t>
            </a:r>
            <a:endParaRPr lang="en-US" sz="2400" b="1">
              <a:solidFill>
                <a:srgbClr val="E85E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ДЛЯ ПОЛНОЦЕННОГО ПИТАНИЯ</a:t>
            </a:r>
            <a:endParaRPr lang="ru-RU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5603" name="Прямоугольник 3"/>
          <p:cNvSpPr>
            <a:spLocks noChangeArrowheads="1"/>
          </p:cNvSpPr>
          <p:nvPr/>
        </p:nvSpPr>
        <p:spPr bwMode="auto">
          <a:xfrm>
            <a:off x="357188" y="428625"/>
            <a:ext cx="3214687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.</a:t>
            </a:r>
          </a:p>
          <a:p>
            <a:endParaRPr lang="ru-RU">
              <a:latin typeface="Calibri" pitchFamily="34" charset="0"/>
            </a:endParaRPr>
          </a:p>
          <a:p>
            <a:r>
              <a:rPr lang="ru-RU" sz="2400">
                <a:cs typeface="Arial" charset="0"/>
              </a:rPr>
              <a:t>Необходимые продукты в меню школьника:</a:t>
            </a:r>
          </a:p>
          <a:p>
            <a:r>
              <a:rPr lang="ru-RU" sz="2400">
                <a:cs typeface="Arial" charset="0"/>
              </a:rPr>
              <a:t>хлеб ;</a:t>
            </a:r>
          </a:p>
          <a:p>
            <a:r>
              <a:rPr lang="ru-RU" sz="2400">
                <a:cs typeface="Arial" charset="0"/>
              </a:rPr>
              <a:t>крупы ;</a:t>
            </a:r>
          </a:p>
          <a:p>
            <a:r>
              <a:rPr lang="ru-RU" sz="2400">
                <a:cs typeface="Arial" charset="0"/>
              </a:rPr>
              <a:t>картофель ;</a:t>
            </a:r>
          </a:p>
          <a:p>
            <a:r>
              <a:rPr lang="ru-RU" sz="2400">
                <a:cs typeface="Arial" charset="0"/>
              </a:rPr>
              <a:t>мед ;</a:t>
            </a:r>
          </a:p>
          <a:p>
            <a:r>
              <a:rPr lang="ru-RU" sz="2400">
                <a:cs typeface="Arial" charset="0"/>
              </a:rPr>
              <a:t>сухофрукты ;</a:t>
            </a:r>
          </a:p>
          <a:p>
            <a:r>
              <a:rPr lang="ru-RU" sz="2400">
                <a:cs typeface="Arial" charset="0"/>
              </a:rPr>
              <a:t>сахар .</a:t>
            </a:r>
          </a:p>
        </p:txBody>
      </p:sp>
      <p:pic>
        <p:nvPicPr>
          <p:cNvPr id="25604" name="Picture 2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25" y="1214438"/>
            <a:ext cx="3352800" cy="2205037"/>
          </a:xfrm>
        </p:spPr>
      </p:pic>
      <p:pic>
        <p:nvPicPr>
          <p:cNvPr id="25605" name="Picture 3" descr="C:\Documents and Settings\Влад\Рабочий стол\1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1650" y="4397375"/>
            <a:ext cx="2998788" cy="2103438"/>
          </a:xfrm>
        </p:spPr>
      </p:pic>
      <p:pic>
        <p:nvPicPr>
          <p:cNvPr id="25606" name="Picture 4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97413" y="3694113"/>
            <a:ext cx="3732212" cy="28067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НЕОБХОДИМЫЕ ПРОДУКТЫ </a:t>
            </a:r>
            <a:endParaRPr lang="en-US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ДЛЯ ПОЛНОЦЕННОГО ПИТАНИЯ</a:t>
            </a:r>
          </a:p>
        </p:txBody>
      </p:sp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0" y="890588"/>
            <a:ext cx="55721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cs typeface="Arial" charset="0"/>
              </a:rPr>
              <a:t>Витамины и минералы.</a:t>
            </a:r>
          </a:p>
          <a:p>
            <a:endParaRPr lang="ru-RU">
              <a:cs typeface="Arial" charset="0"/>
            </a:endParaRPr>
          </a:p>
          <a:p>
            <a:r>
              <a:rPr lang="ru-RU">
                <a:cs typeface="Arial" charset="0"/>
              </a:rPr>
              <a:t>Продукты, содержащие основные необходимые витамины и минеральные вещества, обязательно должны присутствовать в рационе школьника для правильного функционирования и развития детского организма.</a:t>
            </a:r>
          </a:p>
          <a:p>
            <a:endParaRPr lang="ru-RU">
              <a:cs typeface="Arial" charset="0"/>
            </a:endParaRPr>
          </a:p>
          <a:p>
            <a:endParaRPr lang="ru-RU">
              <a:cs typeface="Arial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685800" y="4143375"/>
            <a:ext cx="3886200" cy="19526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Продукты, богатые витамином А: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морковь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зелень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u="sng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</p:txBody>
      </p:sp>
      <p:pic>
        <p:nvPicPr>
          <p:cNvPr id="26629" name="Picture 42" descr="1211270276_petrushk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00688" y="1071563"/>
            <a:ext cx="3429000" cy="2390775"/>
          </a:xfrm>
        </p:spPr>
      </p:pic>
      <p:pic>
        <p:nvPicPr>
          <p:cNvPr id="26630" name="Picture 3" descr="n_kz_pomidor_0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29250" y="3714750"/>
            <a:ext cx="3486150" cy="26431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НЕОБХОДИМЫЕ ПРОДУКТЫ </a:t>
            </a:r>
            <a:endParaRPr lang="en-US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ДЛЯ ПОЛНОЦЕННОГО ПИТАНИЯ</a:t>
            </a:r>
          </a:p>
        </p:txBody>
      </p:sp>
      <p:sp>
        <p:nvSpPr>
          <p:cNvPr id="27651" name="Прямоугольник 3"/>
          <p:cNvSpPr>
            <a:spLocks noChangeArrowheads="1"/>
          </p:cNvSpPr>
          <p:nvPr/>
        </p:nvSpPr>
        <p:spPr bwMode="auto">
          <a:xfrm>
            <a:off x="0" y="1071563"/>
            <a:ext cx="564356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cs typeface="Arial" charset="0"/>
              </a:rPr>
              <a:t>Продукты-источники витамина С:</a:t>
            </a:r>
          </a:p>
          <a:p>
            <a:r>
              <a:rPr lang="ru-RU" sz="3200">
                <a:cs typeface="Arial" charset="0"/>
              </a:rPr>
              <a:t>зелень петрушки и укропа ;</a:t>
            </a:r>
          </a:p>
          <a:p>
            <a:r>
              <a:rPr lang="ru-RU" sz="3200">
                <a:cs typeface="Arial" charset="0"/>
              </a:rPr>
              <a:t>помидоры ;</a:t>
            </a:r>
          </a:p>
          <a:p>
            <a:r>
              <a:rPr lang="ru-RU" sz="3200">
                <a:cs typeface="Arial" charset="0"/>
              </a:rPr>
              <a:t>черная и красная смородина ;</a:t>
            </a:r>
          </a:p>
          <a:p>
            <a:r>
              <a:rPr lang="ru-RU" sz="3200">
                <a:cs typeface="Arial" charset="0"/>
              </a:rPr>
              <a:t>красный болгарский перец;</a:t>
            </a:r>
          </a:p>
          <a:p>
            <a:r>
              <a:rPr lang="ru-RU" sz="3200">
                <a:cs typeface="Arial" charset="0"/>
              </a:rPr>
              <a:t>цитрусовые;</a:t>
            </a:r>
          </a:p>
          <a:p>
            <a:r>
              <a:rPr lang="ru-RU" sz="3200">
                <a:cs typeface="Arial" charset="0"/>
              </a:rPr>
              <a:t>картофель .</a:t>
            </a:r>
          </a:p>
          <a:p>
            <a:endParaRPr lang="ru-RU" sz="3200">
              <a:latin typeface="Calibri" pitchFamily="34" charset="0"/>
            </a:endParaRPr>
          </a:p>
        </p:txBody>
      </p:sp>
      <p:pic>
        <p:nvPicPr>
          <p:cNvPr id="27652" name="Picture 2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29250" y="1155700"/>
            <a:ext cx="3357563" cy="2239963"/>
          </a:xfrm>
        </p:spPr>
      </p:pic>
      <p:pic>
        <p:nvPicPr>
          <p:cNvPr id="27653" name="Picture 2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3643313"/>
            <a:ext cx="353695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3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75" y="5429250"/>
            <a:ext cx="11366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4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5500688"/>
            <a:ext cx="129222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5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57375" y="5500688"/>
            <a:ext cx="1214438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НЕОБХОДИМЫЕ ПРОДУКТЫ </a:t>
            </a:r>
            <a:endParaRPr lang="en-US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ДЛЯ ПОЛНОЦЕННОГО ПИТАНИЯ</a:t>
            </a:r>
          </a:p>
        </p:txBody>
      </p:sp>
      <p:sp>
        <p:nvSpPr>
          <p:cNvPr id="28675" name="Прямоугольник 3"/>
          <p:cNvSpPr>
            <a:spLocks noChangeArrowheads="1"/>
          </p:cNvSpPr>
          <p:nvPr/>
        </p:nvSpPr>
        <p:spPr bwMode="auto">
          <a:xfrm>
            <a:off x="214313" y="1214438"/>
            <a:ext cx="4786312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cs typeface="Arial" charset="0"/>
              </a:rPr>
              <a:t>Витамин Е содержится </a:t>
            </a:r>
            <a:r>
              <a:rPr lang="ru-RU">
                <a:cs typeface="Arial" charset="0"/>
              </a:rPr>
              <a:t>в следующих продуктах:</a:t>
            </a:r>
          </a:p>
          <a:p>
            <a:r>
              <a:rPr lang="ru-RU">
                <a:cs typeface="Arial" charset="0"/>
              </a:rPr>
              <a:t>печень ; </a:t>
            </a:r>
          </a:p>
          <a:p>
            <a:r>
              <a:rPr lang="ru-RU">
                <a:cs typeface="Arial" charset="0"/>
              </a:rPr>
              <a:t>яйца ;</a:t>
            </a:r>
          </a:p>
          <a:p>
            <a:r>
              <a:rPr lang="ru-RU">
                <a:cs typeface="Arial" charset="0"/>
              </a:rPr>
              <a:t>пророщенные зерна пшеницы;</a:t>
            </a:r>
          </a:p>
          <a:p>
            <a:r>
              <a:rPr lang="ru-RU">
                <a:cs typeface="Arial" charset="0"/>
              </a:rPr>
              <a:t>овсяная и гречневая крупы </a:t>
            </a:r>
          </a:p>
        </p:txBody>
      </p:sp>
      <p:pic>
        <p:nvPicPr>
          <p:cNvPr id="28676" name="Picture 1" descr="C:\Documents and Settings\Влад\Рабочий стол\1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3357563"/>
            <a:ext cx="4406900" cy="3143250"/>
          </a:xfrm>
        </p:spPr>
      </p:pic>
      <p:pic>
        <p:nvPicPr>
          <p:cNvPr id="28677" name="Picture 2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29250" y="1285875"/>
            <a:ext cx="3286125" cy="2181225"/>
          </a:xfrm>
        </p:spPr>
      </p:pic>
      <p:pic>
        <p:nvPicPr>
          <p:cNvPr id="28678" name="Picture 3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429250" y="3929063"/>
            <a:ext cx="3286125" cy="23098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 НЕОБХОДИМЫЕ ПРОДУКТЫ </a:t>
            </a:r>
            <a:endParaRPr lang="en-US" sz="2400" b="1">
              <a:solidFill>
                <a:srgbClr val="E85E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ДЛЯ ПОЛНЕЦЕННОГО ПИТАНИЯ</a:t>
            </a:r>
            <a:endParaRPr lang="ru-RU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9699" name="Прямоугольник 3"/>
          <p:cNvSpPr>
            <a:spLocks noChangeArrowheads="1"/>
          </p:cNvSpPr>
          <p:nvPr/>
        </p:nvSpPr>
        <p:spPr bwMode="auto">
          <a:xfrm flipH="1">
            <a:off x="428625" y="1214438"/>
            <a:ext cx="3571875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Продукты, богатые витаминами группы В:</a:t>
            </a:r>
          </a:p>
          <a:p>
            <a:r>
              <a:rPr lang="ru-RU">
                <a:latin typeface="Calibri" pitchFamily="34" charset="0"/>
              </a:rPr>
              <a:t>хлеб грубого помола ;</a:t>
            </a:r>
          </a:p>
          <a:p>
            <a:r>
              <a:rPr lang="ru-RU">
                <a:latin typeface="Calibri" pitchFamily="34" charset="0"/>
              </a:rPr>
              <a:t>молоко ;</a:t>
            </a:r>
          </a:p>
          <a:p>
            <a:r>
              <a:rPr lang="ru-RU">
                <a:latin typeface="Calibri" pitchFamily="34" charset="0"/>
              </a:rPr>
              <a:t>творог ;</a:t>
            </a:r>
          </a:p>
          <a:p>
            <a:r>
              <a:rPr lang="ru-RU">
                <a:latin typeface="Calibri" pitchFamily="34" charset="0"/>
              </a:rPr>
              <a:t>печень ;</a:t>
            </a:r>
          </a:p>
          <a:p>
            <a:r>
              <a:rPr lang="ru-RU">
                <a:latin typeface="Calibri" pitchFamily="34" charset="0"/>
              </a:rPr>
              <a:t>сыр ;</a:t>
            </a:r>
          </a:p>
          <a:p>
            <a:r>
              <a:rPr lang="ru-RU">
                <a:latin typeface="Calibri" pitchFamily="34" charset="0"/>
              </a:rPr>
              <a:t>яйца ;</a:t>
            </a:r>
          </a:p>
          <a:p>
            <a:r>
              <a:rPr lang="ru-RU">
                <a:latin typeface="Calibri" pitchFamily="34" charset="0"/>
              </a:rPr>
              <a:t>капуста;</a:t>
            </a:r>
          </a:p>
          <a:p>
            <a:r>
              <a:rPr lang="ru-RU">
                <a:latin typeface="Calibri" pitchFamily="34" charset="0"/>
              </a:rPr>
              <a:t>яблоки;</a:t>
            </a:r>
          </a:p>
          <a:p>
            <a:r>
              <a:rPr lang="ru-RU">
                <a:latin typeface="Calibri" pitchFamily="34" charset="0"/>
              </a:rPr>
              <a:t>миндаль ; </a:t>
            </a:r>
          </a:p>
          <a:p>
            <a:r>
              <a:rPr lang="ru-RU">
                <a:latin typeface="Calibri" pitchFamily="34" charset="0"/>
              </a:rPr>
              <a:t>помидоры ; </a:t>
            </a:r>
          </a:p>
          <a:p>
            <a:r>
              <a:rPr lang="ru-RU">
                <a:latin typeface="Calibri" pitchFamily="34" charset="0"/>
              </a:rPr>
              <a:t>бобовые .</a:t>
            </a:r>
          </a:p>
        </p:txBody>
      </p:sp>
      <p:pic>
        <p:nvPicPr>
          <p:cNvPr id="29700" name="Picture 9" descr="20080616_00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20"/>
          <a:stretch>
            <a:fillRect/>
          </a:stretch>
        </p:blipFill>
        <p:spPr>
          <a:xfrm>
            <a:off x="4857750" y="1071563"/>
            <a:ext cx="3643313" cy="2493962"/>
          </a:xfrm>
        </p:spPr>
      </p:pic>
      <p:pic>
        <p:nvPicPr>
          <p:cNvPr id="29701" name="Picture 38" descr="2434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57750" y="3714750"/>
            <a:ext cx="3790950" cy="2481263"/>
          </a:xfrm>
        </p:spPr>
      </p:pic>
      <p:pic>
        <p:nvPicPr>
          <p:cNvPr id="29702" name="Picture 5" descr="Goroh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email">
            <a:clrChange>
              <a:clrFrom>
                <a:srgbClr val="F5FDFF"/>
              </a:clrFrom>
              <a:clrTo>
                <a:srgbClr val="F5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870" r="8296" b="14545"/>
          <a:stretch>
            <a:fillRect/>
          </a:stretch>
        </p:blipFill>
        <p:spPr>
          <a:xfrm>
            <a:off x="1500188" y="4143375"/>
            <a:ext cx="2566987" cy="1981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E85E00"/>
                </a:solidFill>
                <a:latin typeface="+mn-lt"/>
                <a:cs typeface="Times New Roman" pitchFamily="18" charset="0"/>
              </a:rPr>
              <a:t>           РЕКОМЕНДАЦИИ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0723" name="Прямоугольник 3"/>
          <p:cNvSpPr>
            <a:spLocks noChangeArrowheads="1"/>
          </p:cNvSpPr>
          <p:nvPr/>
        </p:nvSpPr>
        <p:spPr bwMode="auto">
          <a:xfrm>
            <a:off x="0" y="1143000"/>
            <a:ext cx="4643438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В рационе школьника обязательно должны присутствовать продукты, содержащие необходимые для жизнедеятельности минеральные соли и микроэлементы: йод, железо, фтор, кобальт, селен, медь и другие. </a:t>
            </a:r>
          </a:p>
          <a:p>
            <a:endParaRPr lang="ru-RU" sz="2000">
              <a:cs typeface="Arial" charset="0"/>
            </a:endParaRPr>
          </a:p>
          <a:p>
            <a:r>
              <a:rPr lang="ru-RU" sz="2000">
                <a:cs typeface="Arial" charset="0"/>
              </a:rPr>
              <a:t>И, напоследок, одна из главных рекомендаций для организации питания детей: не кормите ребенка насильно! Детский организм способен самостоятельно определить оптимальные потребности в пищевых веществах и калориях.</a:t>
            </a:r>
          </a:p>
        </p:txBody>
      </p:sp>
      <p:pic>
        <p:nvPicPr>
          <p:cNvPr id="30724" name="Picture 40" descr="citronu_bummbas_l_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88" y="3929063"/>
            <a:ext cx="3648075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18" descr="344530c2a76c"/>
          <p:cNvPicPr>
            <a:picLocks noChangeAspect="1" noChangeArrowheads="1"/>
          </p:cNvPicPr>
          <p:nvPr/>
        </p:nvPicPr>
        <p:blipFill>
          <a:blip r:embed="rId3" cstate="email">
            <a:lum bright="8000" contrast="3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88" y="1071563"/>
            <a:ext cx="3643312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E85E00"/>
                </a:solidFill>
                <a:latin typeface="+mn-lt"/>
                <a:cs typeface="Times New Roman" pitchFamily="18" charset="0"/>
              </a:rPr>
              <a:t>              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itchFamily="18" charset="0"/>
              </a:rPr>
              <a:t>ПРИНЦИПЫ ЗДОРОВОГО ПИТАНИЯ ШКОЛЬНИКОВ</a:t>
            </a:r>
          </a:p>
        </p:txBody>
      </p:sp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428625" y="714375"/>
            <a:ext cx="4214813" cy="627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>
              <a:latin typeface="Calibri" pitchFamily="34" charset="0"/>
            </a:endParaRPr>
          </a:p>
          <a:p>
            <a:endParaRPr lang="ru-RU" sz="1400">
              <a:latin typeface="Calibri" pitchFamily="34" charset="0"/>
            </a:endParaRPr>
          </a:p>
          <a:p>
            <a:r>
              <a:rPr lang="ru-RU" sz="2000" b="1">
                <a:cs typeface="Arial" charset="0"/>
              </a:rPr>
              <a:t>Питание школьника должно быть сбалансированным.</a:t>
            </a:r>
          </a:p>
          <a:p>
            <a:r>
              <a:rPr lang="ru-RU">
                <a:cs typeface="Arial" charset="0"/>
              </a:rPr>
              <a:t>           Для здоровья детей важнейшее значение имеет правильное соотношение питательных веществ. В меню школьника обязательно должны входить продукты, содержащие не только белки, жиры и углеводы, но и незаменимые аминокислоты, витамины, некоторые жирные кислоты, минералы и микроэлементы. Эти компоненты самостоятельно не синтезируются в организме, но необходимы для полноценного развития детского организма. Соотношение между белками, жирами и углеводами должно быть 1:1:4.</a:t>
            </a:r>
          </a:p>
          <a:p>
            <a:endParaRPr lang="ru-RU" sz="1400">
              <a:latin typeface="Calibri" pitchFamily="34" charset="0"/>
            </a:endParaRPr>
          </a:p>
          <a:p>
            <a:endParaRPr lang="ru-RU" sz="1400">
              <a:latin typeface="Calibri" pitchFamily="34" charset="0"/>
            </a:endParaRPr>
          </a:p>
        </p:txBody>
      </p:sp>
      <p:pic>
        <p:nvPicPr>
          <p:cNvPr id="17412" name="Picture 32" descr="397-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280"/>
          <a:stretch>
            <a:fillRect/>
          </a:stretch>
        </p:blipFill>
        <p:spPr>
          <a:xfrm>
            <a:off x="4643438" y="1143000"/>
            <a:ext cx="3968750" cy="2819400"/>
          </a:xfrm>
        </p:spPr>
      </p:pic>
      <p:pic>
        <p:nvPicPr>
          <p:cNvPr id="17413" name="Picture 44" descr="1185319748_f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3438" y="4095750"/>
            <a:ext cx="3929062" cy="2476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E85E00"/>
                </a:solidFill>
                <a:latin typeface="+mn-lt"/>
                <a:cs typeface="Times New Roman" pitchFamily="18" charset="0"/>
              </a:rPr>
              <a:t>              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itchFamily="18" charset="0"/>
              </a:rPr>
              <a:t>ПРИНЦИПЫ ЗДОРОВОГО ПИТАНИЯ ШКОЛЬНИКОВ</a:t>
            </a:r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428625" y="428625"/>
            <a:ext cx="4143375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>
              <a:latin typeface="Calibri" pitchFamily="34" charset="0"/>
            </a:endParaRPr>
          </a:p>
          <a:p>
            <a:endParaRPr lang="ru-RU" sz="1400">
              <a:latin typeface="Calibri" pitchFamily="34" charset="0"/>
            </a:endParaRPr>
          </a:p>
          <a:p>
            <a:endParaRPr lang="ru-RU" sz="1400">
              <a:latin typeface="Calibri" pitchFamily="34" charset="0"/>
            </a:endParaRPr>
          </a:p>
          <a:p>
            <a:endParaRPr lang="ru-RU" sz="1400">
              <a:latin typeface="Calibri" pitchFamily="34" charset="0"/>
            </a:endParaRPr>
          </a:p>
          <a:p>
            <a:r>
              <a:rPr lang="ru-RU" sz="2400" b="1">
                <a:cs typeface="Arial" charset="0"/>
              </a:rPr>
              <a:t>Питание школьника должно быть оптимальным.</a:t>
            </a:r>
          </a:p>
          <a:p>
            <a:r>
              <a:rPr lang="ru-RU" sz="2400" b="1">
                <a:cs typeface="Arial" charset="0"/>
              </a:rPr>
              <a:t>         </a:t>
            </a:r>
            <a:r>
              <a:rPr lang="ru-RU" sz="2000">
                <a:cs typeface="Arial" charset="0"/>
              </a:rPr>
              <a:t>При составлении меню обязательно учитываются потребности организма, связанных с его ростом и развитием, с изменением условий внешней среды, с повышенной физической или эмоциональной нагрузкой. При оптимальной системе питания соблюдается баланс между поступлением и расходованием основных пищевых веществ.</a:t>
            </a:r>
          </a:p>
          <a:p>
            <a:endParaRPr lang="ru-RU" sz="2000">
              <a:latin typeface="Calibri" pitchFamily="34" charset="0"/>
            </a:endParaRPr>
          </a:p>
          <a:p>
            <a:endParaRPr lang="ru-RU" sz="2000">
              <a:latin typeface="Calibri" pitchFamily="34" charset="0"/>
            </a:endParaRPr>
          </a:p>
        </p:txBody>
      </p:sp>
      <p:pic>
        <p:nvPicPr>
          <p:cNvPr id="18436" name="Picture 2" descr="C:\Documents and Settings\Влад\Рабочий стол\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2738" y="1214438"/>
            <a:ext cx="3219450" cy="2747962"/>
          </a:xfrm>
        </p:spPr>
      </p:pic>
      <p:pic>
        <p:nvPicPr>
          <p:cNvPr id="18437" name="Picture 3" descr="C:\Documents and Settings\Влад\Рабочий стол\творог.jp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19713" y="4114800"/>
            <a:ext cx="3324225" cy="1981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E85E00"/>
                </a:solidFill>
                <a:latin typeface="+mn-lt"/>
                <a:cs typeface="Times New Roman" pitchFamily="18" charset="0"/>
              </a:rPr>
              <a:t>              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itchFamily="18" charset="0"/>
              </a:rPr>
              <a:t>ПРИНЦИПЫ ЗДОРОВОГО ПИТАНИЯ ШКОЛЬНИКОВ</a:t>
            </a:r>
          </a:p>
        </p:txBody>
      </p:sp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357188" y="-142875"/>
            <a:ext cx="4500562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r>
              <a:rPr lang="ru-RU" sz="2800" b="1" dirty="0">
                <a:cs typeface="Arial" charset="0"/>
              </a:rPr>
              <a:t>Калорийность </a:t>
            </a:r>
            <a:r>
              <a:rPr lang="ru-RU" sz="2800" dirty="0">
                <a:cs typeface="Arial" charset="0"/>
              </a:rPr>
              <a:t>рациона школьника</a:t>
            </a:r>
            <a:r>
              <a:rPr lang="ru-RU" sz="2800" b="1" dirty="0">
                <a:cs typeface="Arial" charset="0"/>
              </a:rPr>
              <a:t> </a:t>
            </a:r>
            <a:r>
              <a:rPr lang="ru-RU" sz="2800" dirty="0">
                <a:cs typeface="Arial" charset="0"/>
              </a:rPr>
              <a:t>должна быть следующей:</a:t>
            </a:r>
          </a:p>
          <a:p>
            <a:r>
              <a:rPr lang="ru-RU" sz="2800" dirty="0">
                <a:cs typeface="Arial" charset="0"/>
              </a:rPr>
              <a:t>7-10 лет – 2400 ккал</a:t>
            </a:r>
          </a:p>
          <a:p>
            <a:r>
              <a:rPr lang="ru-RU" sz="2800" dirty="0">
                <a:cs typeface="Arial" charset="0"/>
              </a:rPr>
              <a:t>14-17лет – 2600-3000ккал</a:t>
            </a:r>
          </a:p>
          <a:p>
            <a:r>
              <a:rPr lang="ru-RU" sz="2800" dirty="0">
                <a:cs typeface="Arial" charset="0"/>
              </a:rPr>
              <a:t> </a:t>
            </a:r>
          </a:p>
          <a:p>
            <a:r>
              <a:rPr lang="ru-RU" sz="2800" dirty="0">
                <a:cs typeface="Arial" charset="0"/>
              </a:rPr>
              <a:t>Если ребенок занимается спортом, он должен получать на 300-500 ккал больше.</a:t>
            </a:r>
          </a:p>
          <a:p>
            <a:endParaRPr lang="ru-RU" sz="2000" dirty="0">
              <a:latin typeface="Calibri" pitchFamily="34" charset="0"/>
            </a:endParaRPr>
          </a:p>
        </p:txBody>
      </p:sp>
      <p:pic>
        <p:nvPicPr>
          <p:cNvPr id="19460" name="Picture 2" descr="C:\Documents and Settings\Влад\Рабочий стол\2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43500" y="1184275"/>
            <a:ext cx="3562350" cy="2387600"/>
          </a:xfrm>
        </p:spPr>
      </p:pic>
      <p:pic>
        <p:nvPicPr>
          <p:cNvPr id="19461" name="Picture 3" descr="C:\Documents and Settings\Влад\Рабочий стол\рыба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43500" y="3929063"/>
            <a:ext cx="3643313" cy="24971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НЕОБХОДИМЫЕ ПРОДУКТЫ</a:t>
            </a:r>
            <a:endParaRPr lang="en-US" sz="2400" b="1">
              <a:solidFill>
                <a:srgbClr val="E85E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ДЛЯ ПОЛНОЦЕННОГО ПИТАНИЯ</a:t>
            </a:r>
            <a:endParaRPr lang="ru-RU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285750" y="928688"/>
            <a:ext cx="421481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cs typeface="Arial" charset="0"/>
              </a:rPr>
              <a:t>Белки</a:t>
            </a:r>
          </a:p>
          <a:p>
            <a:endParaRPr lang="ru-RU" sz="1200">
              <a:cs typeface="Arial" charset="0"/>
            </a:endParaRPr>
          </a:p>
          <a:p>
            <a:r>
              <a:rPr lang="ru-RU" sz="2400">
                <a:cs typeface="Arial" charset="0"/>
              </a:rPr>
              <a:t>Самыми ценными для ребенка являются рыбный и молочный белок, который лучше всего усваивается детским организмом. На втором месте по качеству - мясной белок, на третьем – белок растительного происхождения.</a:t>
            </a:r>
          </a:p>
          <a:p>
            <a:r>
              <a:rPr lang="ru-RU" sz="2400">
                <a:cs typeface="Arial" charset="0"/>
              </a:rPr>
              <a:t>Ежедневно школьник должен получать 75-90 г белка, из них 40-55 г животного происхождения.</a:t>
            </a:r>
          </a:p>
          <a:p>
            <a:endParaRPr lang="ru-RU" sz="2400">
              <a:latin typeface="Calibri" pitchFamily="34" charset="0"/>
            </a:endParaRPr>
          </a:p>
          <a:p>
            <a:endParaRPr lang="ru-RU" sz="1600">
              <a:latin typeface="Calibri" pitchFamily="34" charset="0"/>
            </a:endParaRPr>
          </a:p>
        </p:txBody>
      </p:sp>
      <p:pic>
        <p:nvPicPr>
          <p:cNvPr id="20484" name="Picture 3" descr="C:\Documents and Settings\Влад\Рабочий стол\мясо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29188" y="4071938"/>
            <a:ext cx="3643312" cy="2427287"/>
          </a:xfrm>
        </p:spPr>
      </p:pic>
      <p:pic>
        <p:nvPicPr>
          <p:cNvPr id="20485" name="Picture 2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88" y="1214438"/>
            <a:ext cx="3643312" cy="268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НЕОБХОДИМЫЕ ПРОДУКТЫ </a:t>
            </a:r>
            <a:endParaRPr lang="en-US" sz="2400" b="1">
              <a:solidFill>
                <a:srgbClr val="E85E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ДЛЯ ПОЛНОЦЕННОГО ПИТАНИЯ</a:t>
            </a:r>
            <a:endParaRPr lang="ru-RU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285750" y="928688"/>
            <a:ext cx="4643438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600">
              <a:latin typeface="Calibri" pitchFamily="34" charset="0"/>
            </a:endParaRPr>
          </a:p>
          <a:p>
            <a:r>
              <a:rPr lang="ru-RU" sz="2800">
                <a:cs typeface="Arial" charset="0"/>
              </a:rPr>
              <a:t>В рационе ребенка школьного возраста обязательно должны присутствовать следующие продукты:</a:t>
            </a:r>
          </a:p>
          <a:p>
            <a:r>
              <a:rPr lang="ru-RU" sz="2800">
                <a:cs typeface="Arial" charset="0"/>
              </a:rPr>
              <a:t>молоко или кисломолочные напитки ;</a:t>
            </a:r>
          </a:p>
          <a:p>
            <a:r>
              <a:rPr lang="ru-RU" sz="2800">
                <a:cs typeface="Arial" charset="0"/>
              </a:rPr>
              <a:t>творог ;</a:t>
            </a:r>
          </a:p>
          <a:p>
            <a:r>
              <a:rPr lang="ru-RU" sz="2800">
                <a:cs typeface="Arial" charset="0"/>
              </a:rPr>
              <a:t>сыр ;</a:t>
            </a:r>
          </a:p>
          <a:p>
            <a:r>
              <a:rPr lang="ru-RU" sz="2800">
                <a:cs typeface="Arial" charset="0"/>
              </a:rPr>
              <a:t>рыба ;</a:t>
            </a:r>
          </a:p>
          <a:p>
            <a:r>
              <a:rPr lang="ru-RU" sz="2800">
                <a:cs typeface="Arial" charset="0"/>
              </a:rPr>
              <a:t>мясные продукты ;</a:t>
            </a:r>
          </a:p>
          <a:p>
            <a:r>
              <a:rPr lang="ru-RU" sz="2800">
                <a:cs typeface="Arial" charset="0"/>
              </a:rPr>
              <a:t>яйца .</a:t>
            </a:r>
          </a:p>
        </p:txBody>
      </p:sp>
      <p:pic>
        <p:nvPicPr>
          <p:cNvPr id="21508" name="Picture 3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3" y="1428750"/>
            <a:ext cx="3319462" cy="1990725"/>
          </a:xfrm>
        </p:spPr>
      </p:pic>
      <p:pic>
        <p:nvPicPr>
          <p:cNvPr id="21509" name="Picture 4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86375" y="3703638"/>
            <a:ext cx="3071813" cy="31543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НЕОБХОДИМЫЕ ПРОДУКТЫ</a:t>
            </a:r>
            <a:endParaRPr lang="en-US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 ДЛЯ ЗДОРОВОГО ПИТАНИЯ</a:t>
            </a:r>
          </a:p>
        </p:txBody>
      </p:sp>
      <p:sp>
        <p:nvSpPr>
          <p:cNvPr id="22531" name="Прямоугольник 3"/>
          <p:cNvSpPr>
            <a:spLocks noChangeArrowheads="1"/>
          </p:cNvSpPr>
          <p:nvPr/>
        </p:nvSpPr>
        <p:spPr bwMode="auto">
          <a:xfrm>
            <a:off x="0" y="1143000"/>
            <a:ext cx="4786313" cy="529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cs typeface="Arial" charset="0"/>
              </a:rPr>
              <a:t>Жиры. </a:t>
            </a:r>
          </a:p>
          <a:p>
            <a:endParaRPr lang="ru-RU" sz="1400">
              <a:cs typeface="Arial" charset="0"/>
            </a:endParaRPr>
          </a:p>
          <a:p>
            <a:r>
              <a:rPr lang="ru-RU" sz="2000">
                <a:cs typeface="Arial" charset="0"/>
              </a:rPr>
              <a:t>Достаточное количество жиров также необходимо включать в суточный рацион школьника. </a:t>
            </a:r>
          </a:p>
          <a:p>
            <a:endParaRPr lang="ru-RU" sz="2000">
              <a:cs typeface="Arial" charset="0"/>
            </a:endParaRPr>
          </a:p>
          <a:p>
            <a:r>
              <a:rPr lang="ru-RU" sz="2000">
                <a:cs typeface="Arial" charset="0"/>
              </a:rPr>
              <a:t>Необходимые жиры содержатся не только в привычных для нас «жирных» продуктах – масле, сметане, сале и т.д. Мясо, молоко и рыба – источники скрытых жиров. Животные жиры усваиваются хуже растительных и не содержат важные для организма жирные кислоты и жирорастворимые витамины. </a:t>
            </a:r>
          </a:p>
          <a:p>
            <a:endParaRPr lang="ru-RU" sz="1400">
              <a:cs typeface="Arial" charset="0"/>
            </a:endParaRPr>
          </a:p>
          <a:p>
            <a:endParaRPr lang="ru-RU" sz="1400">
              <a:latin typeface="Calibri" pitchFamily="34" charset="0"/>
            </a:endParaRPr>
          </a:p>
        </p:txBody>
      </p:sp>
      <p:pic>
        <p:nvPicPr>
          <p:cNvPr id="22532" name="Picture 2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4938" y="1428750"/>
            <a:ext cx="3355975" cy="2286000"/>
          </a:xfrm>
        </p:spPr>
      </p:pic>
      <p:pic>
        <p:nvPicPr>
          <p:cNvPr id="22533" name="Picture 2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3" y="4143375"/>
            <a:ext cx="3143250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НЕОБХОДИМЫЕ ПРОДУКТЫ </a:t>
            </a:r>
            <a:endParaRPr lang="en-US" sz="2400" b="1">
              <a:solidFill>
                <a:srgbClr val="E85E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ДЛЯ ПОЛНОЦЕННОГО ПИТАНИЯ</a:t>
            </a:r>
            <a:endParaRPr lang="ru-RU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3555" name="Прямоугольник 3"/>
          <p:cNvSpPr>
            <a:spLocks noChangeArrowheads="1"/>
          </p:cNvSpPr>
          <p:nvPr/>
        </p:nvSpPr>
        <p:spPr bwMode="auto">
          <a:xfrm>
            <a:off x="0" y="1143000"/>
            <a:ext cx="4786313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>
              <a:latin typeface="Calibri" pitchFamily="34" charset="0"/>
            </a:endParaRPr>
          </a:p>
          <a:p>
            <a:endParaRPr lang="ru-RU" sz="1400">
              <a:latin typeface="Calibri" pitchFamily="34" charset="0"/>
            </a:endParaRPr>
          </a:p>
          <a:p>
            <a:endParaRPr lang="ru-RU" sz="1400">
              <a:latin typeface="Calibri" pitchFamily="34" charset="0"/>
            </a:endParaRPr>
          </a:p>
          <a:p>
            <a:r>
              <a:rPr lang="ru-RU" sz="2800">
                <a:cs typeface="Arial" charset="0"/>
              </a:rPr>
              <a:t>Норма потребления жиров для школьников - 80-90 г в сутки, 30% суточного рациона. </a:t>
            </a:r>
          </a:p>
          <a:p>
            <a:endParaRPr lang="ru-RU" sz="2800">
              <a:cs typeface="Arial" charset="0"/>
            </a:endParaRPr>
          </a:p>
          <a:p>
            <a:r>
              <a:rPr lang="ru-RU" sz="2800">
                <a:cs typeface="Arial" charset="0"/>
              </a:rPr>
              <a:t>Ежедневно ребенок школьного возраста должен получать:</a:t>
            </a:r>
          </a:p>
          <a:p>
            <a:r>
              <a:rPr lang="ru-RU" sz="2800">
                <a:cs typeface="Arial" charset="0"/>
              </a:rPr>
              <a:t>сливочное масло ;</a:t>
            </a:r>
          </a:p>
          <a:p>
            <a:r>
              <a:rPr lang="ru-RU" sz="2800">
                <a:cs typeface="Arial" charset="0"/>
              </a:rPr>
              <a:t>растительное масло ;</a:t>
            </a:r>
          </a:p>
          <a:p>
            <a:r>
              <a:rPr lang="ru-RU" sz="2800">
                <a:cs typeface="Arial" charset="0"/>
              </a:rPr>
              <a:t>сметану .</a:t>
            </a:r>
          </a:p>
        </p:txBody>
      </p:sp>
      <p:pic>
        <p:nvPicPr>
          <p:cNvPr id="23556" name="Picture 3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7750" y="3857625"/>
            <a:ext cx="3643313" cy="2571750"/>
          </a:xfrm>
        </p:spPr>
      </p:pic>
      <p:pic>
        <p:nvPicPr>
          <p:cNvPr id="23557" name="Picture 3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29188" y="1071563"/>
            <a:ext cx="3511550" cy="22145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НЕОБХОДИМЫЕ ПРОДУКТЫ </a:t>
            </a:r>
            <a:endParaRPr lang="en-US" sz="2400" b="1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E46C0A"/>
                </a:solidFill>
                <a:latin typeface="Calibri" pitchFamily="34" charset="0"/>
                <a:cs typeface="Times New Roman" pitchFamily="18" charset="0"/>
              </a:rPr>
              <a:t>ДЛЯ ПОЛНОЦЕННОГО ПИТАНИЯ</a:t>
            </a:r>
          </a:p>
        </p:txBody>
      </p:sp>
      <p:sp>
        <p:nvSpPr>
          <p:cNvPr id="24579" name="Прямоугольник 3"/>
          <p:cNvSpPr>
            <a:spLocks noChangeArrowheads="1"/>
          </p:cNvSpPr>
          <p:nvPr/>
        </p:nvSpPr>
        <p:spPr bwMode="auto">
          <a:xfrm>
            <a:off x="0" y="1000125"/>
            <a:ext cx="4929188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cs typeface="Arial" charset="0"/>
              </a:rPr>
              <a:t>Углеводы. </a:t>
            </a:r>
          </a:p>
          <a:p>
            <a:endParaRPr lang="ru-RU" sz="2400">
              <a:cs typeface="Arial" charset="0"/>
            </a:endParaRPr>
          </a:p>
          <a:p>
            <a:r>
              <a:rPr lang="ru-RU" sz="2400">
                <a:cs typeface="Arial" charset="0"/>
              </a:rPr>
              <a:t>Углеводы необходимы для пополнения энергетических запасов организма. Наиболее полезны сложные углеводы, содержащие неперевариваемые пищевые волокна. </a:t>
            </a:r>
          </a:p>
          <a:p>
            <a:endParaRPr lang="ru-RU" sz="2400">
              <a:cs typeface="Arial" charset="0"/>
            </a:endParaRPr>
          </a:p>
          <a:p>
            <a:r>
              <a:rPr lang="ru-RU" sz="2400">
                <a:cs typeface="Arial" charset="0"/>
              </a:rPr>
              <a:t>Суточная норма углеводов в рационе школьника - 300-400 г, из них на долю простых должно приходиться не более 100 г. </a:t>
            </a:r>
          </a:p>
          <a:p>
            <a:endParaRPr lang="ru-RU" sz="2400">
              <a:latin typeface="Calibri" pitchFamily="34" charset="0"/>
            </a:endParaRPr>
          </a:p>
          <a:p>
            <a:endParaRPr lang="ru-RU" sz="2400">
              <a:latin typeface="Calibri" pitchFamily="34" charset="0"/>
            </a:endParaRPr>
          </a:p>
        </p:txBody>
      </p:sp>
      <p:pic>
        <p:nvPicPr>
          <p:cNvPr id="24580" name="Picture 2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3" y="965200"/>
            <a:ext cx="3448050" cy="2454275"/>
          </a:xfrm>
        </p:spPr>
      </p:pic>
      <p:pic>
        <p:nvPicPr>
          <p:cNvPr id="24581" name="Picture 3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00625" y="3567113"/>
            <a:ext cx="3500438" cy="2790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643</Words>
  <Application>Microsoft Office PowerPoint</Application>
  <PresentationFormat>Экран (4:3)</PresentationFormat>
  <Paragraphs>121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Движение к этой цели должно быть постепенным - шаг за шагом. Каждый шаг продлевает активные годы жизни. </dc:title>
  <dc:creator>Влад</dc:creator>
  <cp:lastModifiedBy>2016-2</cp:lastModifiedBy>
  <cp:revision>36</cp:revision>
  <dcterms:created xsi:type="dcterms:W3CDTF">2009-11-29T09:45:36Z</dcterms:created>
  <dcterms:modified xsi:type="dcterms:W3CDTF">2017-11-29T12:09:21Z</dcterms:modified>
</cp:coreProperties>
</file>